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28"/>
  </p:notesMasterIdLst>
  <p:sldIdLst>
    <p:sldId id="256" r:id="rId2"/>
    <p:sldId id="382" r:id="rId3"/>
    <p:sldId id="399" r:id="rId4"/>
    <p:sldId id="400" r:id="rId5"/>
    <p:sldId id="401" r:id="rId6"/>
    <p:sldId id="402" r:id="rId7"/>
    <p:sldId id="403" r:id="rId8"/>
    <p:sldId id="405" r:id="rId9"/>
    <p:sldId id="406" r:id="rId10"/>
    <p:sldId id="404" r:id="rId11"/>
    <p:sldId id="407" r:id="rId12"/>
    <p:sldId id="408" r:id="rId13"/>
    <p:sldId id="409" r:id="rId14"/>
    <p:sldId id="426" r:id="rId15"/>
    <p:sldId id="410" r:id="rId16"/>
    <p:sldId id="411" r:id="rId17"/>
    <p:sldId id="423" r:id="rId18"/>
    <p:sldId id="424" r:id="rId19"/>
    <p:sldId id="425" r:id="rId20"/>
    <p:sldId id="412" r:id="rId21"/>
    <p:sldId id="413" r:id="rId22"/>
    <p:sldId id="414" r:id="rId23"/>
    <p:sldId id="427" r:id="rId24"/>
    <p:sldId id="428" r:id="rId25"/>
    <p:sldId id="416" r:id="rId26"/>
    <p:sldId id="39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20"/>
    <p:restoredTop sz="76117"/>
  </p:normalViewPr>
  <p:slideViewPr>
    <p:cSldViewPr snapToGrid="0" snapToObjects="1">
      <p:cViewPr varScale="1">
        <p:scale>
          <a:sx n="72" d="100"/>
          <a:sy n="72" d="100"/>
        </p:scale>
        <p:origin x="224" y="4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8ED46-B1DB-BF4A-860A-39B9CE5FB603}" type="datetimeFigureOut">
              <a:rPr lang="en-US" smtClean="0"/>
              <a:t>8/20/17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9C875-9C01-EA48-BC0D-B95A6BF26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24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preferentially search for evidence that confirms our preferred conclusion</a:t>
            </a:r>
          </a:p>
          <a:p>
            <a:pPr lvl="1"/>
            <a:r>
              <a:rPr lang="en-US" dirty="0" smtClean="0"/>
              <a:t>Contradicting evidence</a:t>
            </a:r>
          </a:p>
          <a:p>
            <a:pPr lvl="1"/>
            <a:r>
              <a:rPr lang="en-US" dirty="0" smtClean="0"/>
              <a:t>Other conclusions</a:t>
            </a:r>
          </a:p>
          <a:p>
            <a:r>
              <a:rPr lang="en-US" dirty="0" smtClean="0"/>
              <a:t>Can happen in data collection, analysis, and interpretation</a:t>
            </a:r>
          </a:p>
          <a:p>
            <a:r>
              <a:rPr lang="en-US" dirty="0" smtClean="0"/>
              <a:t>Happens consciously and subconsciously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Overfitting</a:t>
            </a:r>
          </a:p>
          <a:p>
            <a:pPr lvl="1"/>
            <a:r>
              <a:rPr lang="en-US" dirty="0" smtClean="0"/>
              <a:t>Cherry-picking</a:t>
            </a:r>
          </a:p>
          <a:p>
            <a:pPr lvl="1"/>
            <a:r>
              <a:rPr lang="en-US" dirty="0" smtClean="0"/>
              <a:t>Flawed pre-processing</a:t>
            </a:r>
          </a:p>
          <a:p>
            <a:pPr lvl="1"/>
            <a:r>
              <a:rPr lang="en-US" dirty="0" smtClean="0"/>
              <a:t>Groupthink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49C875-9C01-EA48-BC0D-B95A6BF26A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25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8/20/17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11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6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5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67856"/>
            <a:ext cx="10058400" cy="1057256"/>
          </a:xfrm>
        </p:spPr>
        <p:txBody>
          <a:bodyPr>
            <a:normAutofit/>
          </a:bodyPr>
          <a:lstStyle/>
          <a:p>
            <a:pPr algn="l"/>
            <a:r>
              <a:rPr lang="en-US" sz="4800" dirty="0" smtClean="0"/>
              <a:t>Data and Statistics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DSLA Course</a:t>
            </a:r>
          </a:p>
          <a:p>
            <a:r>
              <a:rPr lang="en-US" dirty="0" smtClean="0"/>
              <a:t>Rohit Padebettu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1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Incomplete Data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628" y="3886561"/>
            <a:ext cx="4732855" cy="2259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86557"/>
            <a:ext cx="4263696" cy="18000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6858000" y="2086557"/>
            <a:ext cx="3184634" cy="1531681"/>
          </a:xfrm>
          <a:prstGeom prst="roundRect">
            <a:avLst/>
          </a:prstGeom>
          <a:solidFill>
            <a:srgbClr val="00B0F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Difficulties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May introduce bias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Or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Not make sense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776249" y="4099035"/>
            <a:ext cx="3363310" cy="2046806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  <a:latin typeface="Apple Chancery" charset="0"/>
                <a:ea typeface="Apple Chancery" charset="0"/>
                <a:cs typeface="Apple Chancery" charset="0"/>
              </a:rPr>
              <a:t>Fixes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Imputation</a:t>
            </a:r>
            <a:r>
              <a:rPr lang="en-US" sz="20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Average/KNN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Or</a:t>
            </a:r>
          </a:p>
          <a:p>
            <a:pPr algn="ctr"/>
            <a:endParaRPr lang="en-US" sz="1600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Build a model to predict it</a:t>
            </a:r>
          </a:p>
        </p:txBody>
      </p:sp>
    </p:spTree>
    <p:extLst>
      <p:ext uri="{BB962C8B-B14F-4D97-AF65-F5344CB8AC3E}">
        <p14:creationId xmlns:p14="http://schemas.microsoft.com/office/powerpoint/2010/main" val="96894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Noisy Data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868093" y="1919032"/>
            <a:ext cx="8688377" cy="494641"/>
          </a:xfrm>
          <a:prstGeom prst="round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Random error or variance in measure attribute</a:t>
            </a:r>
            <a:endParaRPr lang="en-US" sz="24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96038" y="2669509"/>
            <a:ext cx="5857010" cy="3476515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 smtClean="0">
                <a:solidFill>
                  <a:srgbClr val="00B050"/>
                </a:solidFill>
                <a:latin typeface="Apple Chancery" charset="0"/>
                <a:ea typeface="Apple Chancery" charset="0"/>
                <a:cs typeface="Apple Chancery" charset="0"/>
              </a:rPr>
              <a:t>Fixes</a:t>
            </a:r>
          </a:p>
          <a:p>
            <a:pPr algn="ctr"/>
            <a:endParaRPr lang="en-US" sz="2000" b="1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Binning followed by smoothening within bins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Regression Smoothening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Clustering to remove outliers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Human Inspection !!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endParaRPr lang="en-US" sz="2000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668" y="4524008"/>
            <a:ext cx="2819400" cy="177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917" y="2669509"/>
            <a:ext cx="4012694" cy="154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uiExpand="1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Redundant Data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868093" y="1919032"/>
            <a:ext cx="9120893" cy="494641"/>
          </a:xfrm>
          <a:prstGeom prst="round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Duplicate or Equivalent Data</a:t>
            </a:r>
            <a:endParaRPr lang="en-US" sz="24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241345" y="2595345"/>
            <a:ext cx="6747641" cy="676312"/>
          </a:xfrm>
          <a:prstGeom prst="roundRect">
            <a:avLst/>
          </a:prstGeom>
          <a:solidFill>
            <a:srgbClr val="00B0F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smtClean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Difficulties</a:t>
            </a:r>
            <a:endParaRPr lang="en-US" sz="2000" b="1" dirty="0" smtClean="0">
              <a:solidFill>
                <a:srgbClr val="C0000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Can be source of overfitting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08647" y="4865526"/>
            <a:ext cx="2589668" cy="1056291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smtClean="0">
                <a:solidFill>
                  <a:srgbClr val="00B050"/>
                </a:solidFill>
                <a:latin typeface="Apple Chancery" charset="0"/>
                <a:ea typeface="Apple Chancery" charset="0"/>
                <a:cs typeface="Apple Chancery" charset="0"/>
              </a:rPr>
              <a:t>Fixes</a:t>
            </a:r>
            <a:endParaRPr lang="en-US" sz="1600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Correlation Analysis of Variables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046" y="3453329"/>
            <a:ext cx="7558238" cy="28243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84" y="2595345"/>
            <a:ext cx="3299116" cy="202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Imbalanced Class Data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80" y="1958626"/>
            <a:ext cx="6306892" cy="202917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990850" y="3771900"/>
            <a:ext cx="1022350" cy="1189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95400" y="4961192"/>
            <a:ext cx="3390900" cy="9233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B050"/>
                </a:solidFill>
              </a:rPr>
              <a:t>Remember this from LDA discussion? </a:t>
            </a:r>
          </a:p>
          <a:p>
            <a:r>
              <a:rPr lang="en-US" i="1" dirty="0" smtClean="0">
                <a:solidFill>
                  <a:srgbClr val="00B050"/>
                </a:solidFill>
              </a:rPr>
              <a:t>97.2% Accuracy </a:t>
            </a:r>
            <a:r>
              <a:rPr lang="mr-IN" i="1" dirty="0" smtClean="0">
                <a:solidFill>
                  <a:srgbClr val="00B050"/>
                </a:solidFill>
              </a:rPr>
              <a:t>–</a:t>
            </a:r>
            <a:r>
              <a:rPr lang="en-US" i="1" dirty="0" smtClean="0">
                <a:solidFill>
                  <a:srgbClr val="00B050"/>
                </a:solidFill>
              </a:rPr>
              <a:t> not bad huh!!</a:t>
            </a:r>
            <a:endParaRPr lang="en-US" i="1" dirty="0">
              <a:solidFill>
                <a:srgbClr val="00B050"/>
              </a:solidFill>
            </a:endParaRPr>
          </a:p>
        </p:txBody>
      </p:sp>
      <p:sp>
        <p:nvSpPr>
          <p:cNvPr id="3" name="Cloud 2"/>
          <p:cNvSpPr/>
          <p:nvPr/>
        </p:nvSpPr>
        <p:spPr>
          <a:xfrm>
            <a:off x="4950372" y="4177862"/>
            <a:ext cx="1970690" cy="1355835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Accuracy Paradox!</a:t>
            </a:r>
            <a:endParaRPr lang="en-US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310790" y="1958626"/>
            <a:ext cx="4134976" cy="3925896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  <a:latin typeface="Apple Chancery" charset="0"/>
                <a:ea typeface="Apple Chancery" charset="0"/>
                <a:cs typeface="Apple Chancery" charset="0"/>
              </a:rPr>
              <a:t>Fixes</a:t>
            </a:r>
          </a:p>
          <a:p>
            <a:pPr algn="ctr"/>
            <a:endParaRPr lang="en-US" sz="1600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Stratified Sampling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Weighting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Consider Precision/ Recall/F1, ROC Curve in addition to Accuracy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Oversampling minor class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Under-sampling major class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Algorithm Choice</a:t>
            </a:r>
          </a:p>
        </p:txBody>
      </p:sp>
    </p:spTree>
    <p:extLst>
      <p:ext uri="{BB962C8B-B14F-4D97-AF65-F5344CB8AC3E}">
        <p14:creationId xmlns:p14="http://schemas.microsoft.com/office/powerpoint/2010/main" val="17613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9" grpId="1" uiExpand="1" build="allAtOnce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a Data Scientist?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467" y="1824030"/>
            <a:ext cx="4569362" cy="4314543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5" name="Straight Arrow Connector 4"/>
          <p:cNvCxnSpPr>
            <a:stCxn id="11" idx="3"/>
          </p:cNvCxnSpPr>
          <p:nvPr/>
        </p:nvCxnSpPr>
        <p:spPr>
          <a:xfrm>
            <a:off x="2379765" y="2818789"/>
            <a:ext cx="1004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>
            <a:off x="6180084" y="3048000"/>
            <a:ext cx="29706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9150697" y="2489200"/>
            <a:ext cx="2004983" cy="1117600"/>
          </a:xfrm>
          <a:prstGeom prst="roundRect">
            <a:avLst/>
          </a:prstGeom>
          <a:solidFill>
            <a:srgbClr val="00206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We Began here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74782" y="2259989"/>
            <a:ext cx="2004983" cy="111760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We used this in learning R &amp; Big Data Tech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74782" y="4462173"/>
            <a:ext cx="2004983" cy="1117600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Last Class we learnt something here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2379765" y="5020973"/>
            <a:ext cx="26021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9207500" y="4534821"/>
            <a:ext cx="2004983" cy="1117600"/>
          </a:xfrm>
          <a:prstGeom prst="roundRect">
            <a:avLst/>
          </a:prstGeom>
          <a:solidFill>
            <a:srgbClr val="00B0F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We will end back here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cxnSp>
        <p:nvCxnSpPr>
          <p:cNvPr id="20" name="Straight Arrow Connector 19"/>
          <p:cNvCxnSpPr>
            <a:stCxn id="14" idx="1"/>
          </p:cNvCxnSpPr>
          <p:nvPr/>
        </p:nvCxnSpPr>
        <p:spPr>
          <a:xfrm flipH="1" flipV="1">
            <a:off x="6986886" y="3976022"/>
            <a:ext cx="2220614" cy="1117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62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vs Population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19" y="2595344"/>
            <a:ext cx="3560574" cy="160025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868093" y="1919032"/>
            <a:ext cx="9120893" cy="494641"/>
          </a:xfrm>
          <a:prstGeom prst="round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Remember: </a:t>
            </a:r>
            <a:r>
              <a:rPr lang="en-US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We usually analyze samples not populations</a:t>
            </a:r>
            <a:endParaRPr lang="en-US" sz="24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766" y="2885992"/>
            <a:ext cx="2091510" cy="22431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97281" y="4521369"/>
            <a:ext cx="3049050" cy="1721776"/>
          </a:xfrm>
          <a:prstGeom prst="round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smtClean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Assumptions</a:t>
            </a:r>
            <a:endParaRPr lang="en-US" sz="2000" b="1" dirty="0" smtClean="0">
              <a:solidFill>
                <a:srgbClr val="C00000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For inferential statistics to hold, sample should be representative of the population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854" y="2595344"/>
            <a:ext cx="3697870" cy="329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9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Language of Statistics </a:t>
            </a:r>
            <a:r>
              <a:rPr lang="mr-IN" sz="4400" dirty="0" smtClean="0"/>
              <a:t>–</a:t>
            </a:r>
            <a:r>
              <a:rPr lang="en-US" sz="4400" dirty="0" smtClean="0"/>
              <a:t> Null Hypothesis</a:t>
            </a:r>
            <a:endParaRPr lang="en-US" sz="4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828244"/>
            <a:ext cx="4438566" cy="33417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97280" y="1919032"/>
            <a:ext cx="4438566" cy="909212"/>
          </a:xfrm>
          <a:prstGeom prst="rect">
            <a:avLst/>
          </a:prstGeom>
          <a:solidFill>
            <a:srgbClr val="FFFF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Null Hypothesis</a:t>
            </a:r>
            <a:endParaRPr lang="en-US" sz="2400" b="1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236" y="3013780"/>
            <a:ext cx="4106107" cy="297070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6006662" y="1858304"/>
            <a:ext cx="5597180" cy="969940"/>
          </a:xfrm>
          <a:prstGeom prst="round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It is usually the opposite of what you want to prove</a:t>
            </a:r>
            <a:endParaRPr lang="en-US" sz="24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23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of Statistics- Z Score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52" y="3311316"/>
            <a:ext cx="4008789" cy="29002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584151" y="2828244"/>
            <a:ext cx="4008789" cy="483072"/>
          </a:xfrm>
          <a:prstGeom prst="rect">
            <a:avLst/>
          </a:prstGeom>
          <a:solidFill>
            <a:srgbClr val="FFFF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Z Scores</a:t>
            </a:r>
            <a:endParaRPr lang="en-US" sz="2400" b="1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481" y="2828245"/>
            <a:ext cx="2541911" cy="1864068"/>
          </a:xfrm>
          <a:prstGeom prst="rect">
            <a:avLst/>
          </a:prstGeom>
          <a:ln>
            <a:noFill/>
          </a:ln>
        </p:spPr>
      </p:pic>
      <p:sp>
        <p:nvSpPr>
          <p:cNvPr id="13" name="Rounded Rectangle 12"/>
          <p:cNvSpPr/>
          <p:nvPr/>
        </p:nvSpPr>
        <p:spPr>
          <a:xfrm>
            <a:off x="584151" y="1919032"/>
            <a:ext cx="7976525" cy="830304"/>
          </a:xfrm>
          <a:prstGeom prst="round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Z Score </a:t>
            </a:r>
            <a:r>
              <a:rPr lang="en-US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calculates how many standard deviations an element is from the mean</a:t>
            </a:r>
            <a:endParaRPr lang="en-US" sz="24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808483" y="4940483"/>
            <a:ext cx="7031419" cy="1271131"/>
          </a:xfrm>
          <a:prstGeom prst="round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Higgs Boson : </a:t>
            </a:r>
            <a:r>
              <a:rPr lang="en-US" sz="2000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5 sigma event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1 in 3.5 Million chance of data occurring by chance rather than from the Higgs Boson truly existing</a:t>
            </a:r>
            <a:endParaRPr lang="en-US" dirty="0" smtClean="0">
              <a:solidFill>
                <a:schemeClr val="tx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482" y="1821937"/>
            <a:ext cx="3135420" cy="30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1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of Statistics </a:t>
            </a:r>
            <a:r>
              <a:rPr lang="mr-IN" dirty="0" smtClean="0"/>
              <a:t>–</a:t>
            </a:r>
            <a:r>
              <a:rPr lang="en-US" dirty="0" smtClean="0"/>
              <a:t> P Value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62096" y="3217512"/>
            <a:ext cx="2810395" cy="521556"/>
          </a:xfrm>
          <a:prstGeom prst="rect">
            <a:avLst/>
          </a:prstGeom>
          <a:solidFill>
            <a:srgbClr val="FFFF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P Values</a:t>
            </a:r>
            <a:endParaRPr lang="en-US" sz="2800" b="1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79" y="1880286"/>
            <a:ext cx="3058510" cy="1806604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799490" y="1858304"/>
            <a:ext cx="7804352" cy="969940"/>
          </a:xfrm>
          <a:prstGeom prst="round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It is the probability of observed event or more extreme event being due to chance</a:t>
            </a:r>
            <a:endParaRPr lang="en-US" sz="24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690" y="2949188"/>
            <a:ext cx="4714590" cy="32781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79" y="3739068"/>
            <a:ext cx="6231513" cy="235949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7857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of Statistics </a:t>
            </a:r>
            <a:r>
              <a:rPr lang="mr-IN" dirty="0" smtClean="0"/>
              <a:t>–</a:t>
            </a:r>
            <a:r>
              <a:rPr lang="en-US" dirty="0" smtClean="0"/>
              <a:t> T test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930166" y="1858304"/>
            <a:ext cx="10673676" cy="969940"/>
          </a:xfrm>
          <a:prstGeom prst="round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Compares two samples to see if there is a “significant” difference between them</a:t>
            </a:r>
            <a:endParaRPr lang="en-US" sz="24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792" y="3073085"/>
            <a:ext cx="3223873" cy="15817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80" y="3478290"/>
            <a:ext cx="3862550" cy="259382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456244" y="2956734"/>
            <a:ext cx="2810395" cy="521556"/>
          </a:xfrm>
          <a:prstGeom prst="rect">
            <a:avLst/>
          </a:prstGeom>
          <a:solidFill>
            <a:srgbClr val="FFFF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T Test</a:t>
            </a:r>
            <a:endParaRPr lang="en-US" sz="2800" b="1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917" y="4061495"/>
            <a:ext cx="4394579" cy="21249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9070" y="3666389"/>
            <a:ext cx="3574772" cy="395106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4481830" y="5304844"/>
            <a:ext cx="3054088" cy="1017128"/>
          </a:xfrm>
          <a:prstGeom prst="round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Null Hypothesis is always both samples are same mean</a:t>
            </a:r>
          </a:p>
        </p:txBody>
      </p:sp>
    </p:spTree>
    <p:extLst>
      <p:ext uri="{BB962C8B-B14F-4D97-AF65-F5344CB8AC3E}">
        <p14:creationId xmlns:p14="http://schemas.microsoft.com/office/powerpoint/2010/main" val="4247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 Goal of a Data Scientist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76" y="3417056"/>
            <a:ext cx="7035800" cy="21463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589881" y="2037299"/>
            <a:ext cx="6846570" cy="822960"/>
          </a:xfrm>
          <a:prstGeom prst="round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Is not to build models!</a:t>
            </a:r>
            <a:endParaRPr lang="en-US" sz="28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5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Limit theorem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94138" y="1858304"/>
            <a:ext cx="11209704" cy="723857"/>
          </a:xfrm>
          <a:prstGeom prst="round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Means of samples drawn </a:t>
            </a:r>
            <a:r>
              <a:rPr lang="en-US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from a population, following any distribution, </a:t>
            </a:r>
            <a:r>
              <a:rPr lang="en-US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is normally distributed</a:t>
            </a:r>
            <a:endParaRPr lang="en-US" sz="24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83" y="2703105"/>
            <a:ext cx="4335517" cy="33652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213" y="2703104"/>
            <a:ext cx="4438897" cy="336523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572000" y="2971428"/>
            <a:ext cx="3011213" cy="3231115"/>
          </a:xfrm>
          <a:prstGeom prst="round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In Machine Learning this is the basis for</a:t>
            </a:r>
          </a:p>
          <a:p>
            <a:pPr algn="ctr"/>
            <a:endParaRPr lang="en-US" dirty="0" smtClean="0">
              <a:solidFill>
                <a:schemeClr val="tx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Cross Validation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Bagging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Averaging results of Models</a:t>
            </a:r>
          </a:p>
        </p:txBody>
      </p:sp>
    </p:spTree>
    <p:extLst>
      <p:ext uri="{BB962C8B-B14F-4D97-AF65-F5344CB8AC3E}">
        <p14:creationId xmlns:p14="http://schemas.microsoft.com/office/powerpoint/2010/main" val="108526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Law of Large Numbers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94138" y="1858304"/>
            <a:ext cx="11209704" cy="723857"/>
          </a:xfrm>
          <a:prstGeom prst="round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As sample size grows, it’s average will get closer to that of the population </a:t>
            </a:r>
            <a:endParaRPr lang="en-US" sz="24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38" y="2971429"/>
            <a:ext cx="3606404" cy="1285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641" y="2934603"/>
            <a:ext cx="34036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698" y="2934603"/>
            <a:ext cx="3361997" cy="324432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94138" y="4536131"/>
            <a:ext cx="3342290" cy="1556585"/>
          </a:xfrm>
          <a:prstGeom prst="round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Larger number of observations in a sample “might” make it representative of the population </a:t>
            </a:r>
          </a:p>
        </p:txBody>
      </p:sp>
    </p:spTree>
    <p:extLst>
      <p:ext uri="{BB962C8B-B14F-4D97-AF65-F5344CB8AC3E}">
        <p14:creationId xmlns:p14="http://schemas.microsoft.com/office/powerpoint/2010/main" val="144617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Law of Small Numbers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655379" y="1858304"/>
            <a:ext cx="9112470" cy="774537"/>
          </a:xfrm>
          <a:prstGeom prst="round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This is a Myth! There is no law of small numbers</a:t>
            </a:r>
            <a:endParaRPr lang="en-US" sz="24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77916" y="5400556"/>
            <a:ext cx="3897297" cy="889885"/>
          </a:xfrm>
          <a:prstGeom prst="round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General rules of probability hold in the long run. In short run events are random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280" y="2786624"/>
            <a:ext cx="2810395" cy="521556"/>
          </a:xfrm>
          <a:prstGeom prst="rect">
            <a:avLst/>
          </a:prstGeom>
          <a:solidFill>
            <a:srgbClr val="FFFF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Gambler’s Fallacy</a:t>
            </a:r>
            <a:endParaRPr lang="en-US" sz="2000" b="1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72" y="2929961"/>
            <a:ext cx="4903077" cy="328531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77" y="3308180"/>
            <a:ext cx="4267200" cy="190500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1650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Bias Variance Problem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86863" y="2081212"/>
            <a:ext cx="23860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Overfitting leads to increased model complexity which leads to a variance problem as the model learns the noise in the data.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0085" y="2090736"/>
            <a:ext cx="23221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Under fitting leads to overly simplified models which haven’t learned all the patterns in the data.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251" y="2081212"/>
            <a:ext cx="5692641" cy="32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Variance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19032"/>
            <a:ext cx="4936648" cy="42776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00825" y="1919032"/>
            <a:ext cx="45548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To Reduce Variance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Get more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Reduce Features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Regularization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Pruning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Ensemble Models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0070C0"/>
                </a:solidFill>
              </a:rPr>
              <a:t>To Reduce Bias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Obtain more features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More data </a:t>
            </a:r>
            <a:r>
              <a:rPr lang="mr-IN" dirty="0" smtClean="0"/>
              <a:t>–</a:t>
            </a:r>
            <a:r>
              <a:rPr lang="en-US" dirty="0" smtClean="0"/>
              <a:t> but it doesn’t help beyond a point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</a:rPr>
              <a:t>The key is pay attention to difference between training set error and test/validation set error</a:t>
            </a:r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7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945027"/>
            <a:ext cx="6627823" cy="127896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655379" y="1858304"/>
            <a:ext cx="9112470" cy="774537"/>
          </a:xfrm>
          <a:prstGeom prst="round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To prevent overfitting, this adds a “Penalty Term” to the loss function </a:t>
            </a:r>
            <a:endParaRPr lang="en-US" sz="24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5" name="Left Arrow 4"/>
          <p:cNvSpPr/>
          <p:nvPr/>
        </p:nvSpPr>
        <p:spPr>
          <a:xfrm>
            <a:off x="7725102" y="2753786"/>
            <a:ext cx="2853559" cy="1470208"/>
          </a:xfrm>
          <a:prstGeom prst="leftArrow">
            <a:avLst/>
          </a:prstGeom>
          <a:solidFill>
            <a:srgbClr val="92D05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L1 Norm	</a:t>
            </a:r>
            <a:r>
              <a:rPr lang="en-US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LASSO Regularization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514" y="4504843"/>
            <a:ext cx="2451100" cy="1193800"/>
          </a:xfrm>
          <a:prstGeom prst="rect">
            <a:avLst/>
          </a:prstGeom>
        </p:spPr>
      </p:pic>
      <p:sp>
        <p:nvSpPr>
          <p:cNvPr id="9" name="Left Arrow 8"/>
          <p:cNvSpPr/>
          <p:nvPr/>
        </p:nvSpPr>
        <p:spPr>
          <a:xfrm>
            <a:off x="7702911" y="4415235"/>
            <a:ext cx="2853559" cy="1470208"/>
          </a:xfrm>
          <a:prstGeom prst="leftArrow">
            <a:avLst/>
          </a:prstGeom>
          <a:solidFill>
            <a:srgbClr val="92D05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L2 Norm	</a:t>
            </a:r>
            <a:r>
              <a:rPr lang="en-US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Ridge Regularization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648607" y="4097741"/>
            <a:ext cx="2337459" cy="899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157655" y="4536179"/>
            <a:ext cx="2490952" cy="1013283"/>
          </a:xfrm>
          <a:prstGeom prst="round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LASSO can be used to do feature selection</a:t>
            </a:r>
            <a:endParaRPr lang="en-US" dirty="0" smtClean="0">
              <a:solidFill>
                <a:schemeClr val="tx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46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9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Slide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7814" y="2967335"/>
            <a:ext cx="10496400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Hope you enjoyed as much as I did !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956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Problem-Solving Critical Thinking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97280" y="2016468"/>
            <a:ext cx="8477772" cy="3667692"/>
          </a:xfrm>
        </p:spPr>
        <p:txBody>
          <a:bodyPr>
            <a:noAutofit/>
          </a:bodyPr>
          <a:lstStyle/>
          <a:p>
            <a:pPr>
              <a:buFont typeface="Arial" charset="0"/>
              <a:buChar char="•"/>
            </a:pPr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Many mistakes boil down to one of the gotchas we’ll cover today</a:t>
            </a:r>
          </a:p>
          <a:p>
            <a:pPr>
              <a:buFont typeface="Arial" charset="0"/>
              <a:buChar char="•"/>
            </a:pPr>
            <a:endParaRPr lang="en-US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Gotchas are the building blocks of critical thinking</a:t>
            </a:r>
          </a:p>
          <a:p>
            <a:pPr>
              <a:buFont typeface="Arial" charset="0"/>
              <a:buChar char="•"/>
            </a:pPr>
            <a:endParaRPr lang="en-US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Critical thinking is key in many jobs</a:t>
            </a:r>
          </a:p>
          <a:p>
            <a:pPr>
              <a:buFont typeface="Arial" charset="0"/>
              <a:buChar char="•"/>
            </a:pPr>
            <a:endParaRPr lang="en-US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Critical thinking is key to divergent thinking</a:t>
            </a:r>
          </a:p>
          <a:p>
            <a:pPr>
              <a:buFont typeface="Arial" charset="0"/>
              <a:buChar char="•"/>
            </a:pPr>
            <a:endParaRPr lang="en-US" dirty="0" smtClean="0">
              <a:latin typeface="Apple Chancery" charset="0"/>
              <a:ea typeface="Apple Chancery" charset="0"/>
              <a:cs typeface="Apple Chancery" charset="0"/>
            </a:endParaRP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Problem</a:t>
            </a:r>
            <a:r>
              <a:rPr lang="mr-IN" dirty="0" smtClean="0">
                <a:latin typeface="Apple Chancery" charset="0"/>
                <a:ea typeface="Apple Chancery" charset="0"/>
                <a:cs typeface="Apple Chancery" charset="0"/>
              </a:rPr>
              <a:t>–</a:t>
            </a:r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solvers must be critical thinkers, therefore</a:t>
            </a:r>
            <a:r>
              <a:rPr lang="mr-IN" dirty="0" smtClean="0">
                <a:latin typeface="Apple Chancery" charset="0"/>
                <a:ea typeface="Apple Chancery" charset="0"/>
                <a:cs typeface="Apple Chancery" charset="0"/>
              </a:rPr>
              <a:t>…</a:t>
            </a:r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 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Explosion 1 5"/>
          <p:cNvSpPr/>
          <p:nvPr/>
        </p:nvSpPr>
        <p:spPr>
          <a:xfrm>
            <a:off x="7424125" y="2506011"/>
            <a:ext cx="4301853" cy="3185123"/>
          </a:xfrm>
          <a:prstGeom prst="irregularSeal1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Great way to get </a:t>
            </a:r>
            <a:r>
              <a:rPr lang="en-US" sz="2400" dirty="0" smtClean="0">
                <a:solidFill>
                  <a:schemeClr val="tx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noticed </a:t>
            </a:r>
            <a:r>
              <a:rPr lang="en-US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and ace </a:t>
            </a:r>
            <a:r>
              <a:rPr lang="en-US" sz="2400" dirty="0" smtClean="0">
                <a:solidFill>
                  <a:schemeClr val="tx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ple Chancery" charset="0"/>
                <a:ea typeface="Apple Chancery" charset="0"/>
                <a:cs typeface="Apple Chancery" charset="0"/>
              </a:rPr>
              <a:t>interviews</a:t>
            </a:r>
            <a:endParaRPr lang="en-US" sz="2400" dirty="0">
              <a:solidFill>
                <a:schemeClr val="tx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4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Quality Issues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03342" y="1919032"/>
            <a:ext cx="7646276" cy="822960"/>
          </a:xfrm>
          <a:prstGeom prst="round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Data scientists spend 60% of their time cleaning data</a:t>
            </a:r>
            <a:r>
              <a:rPr lang="en-US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!</a:t>
            </a:r>
            <a:endParaRPr lang="en-US" sz="24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51337" y="2923665"/>
            <a:ext cx="3626069" cy="3287950"/>
          </a:xfrm>
          <a:prstGeom prst="roundRect">
            <a:avLst/>
          </a:prstGeom>
          <a:solidFill>
            <a:srgbClr val="92D05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Incomplete</a:t>
            </a:r>
          </a:p>
          <a:p>
            <a:pPr algn="ctr"/>
            <a:endParaRPr lang="en-US" sz="2400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lacking </a:t>
            </a: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attribute 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values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lacking </a:t>
            </a: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certain attributes of 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interest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containing </a:t>
            </a: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only aggregate </a:t>
            </a: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data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84132" y="2923665"/>
            <a:ext cx="3235054" cy="3267796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Inconsistent</a:t>
            </a:r>
          </a:p>
          <a:p>
            <a:pPr algn="ctr"/>
            <a:endParaRPr lang="en-US" sz="2400" b="1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Containing discrepancies in codes or names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Rating was 1-5 then A,B,C</a:t>
            </a:r>
          </a:p>
          <a:p>
            <a:pPr marL="742950" lvl="1" indent="-28575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Discrepancies in duplicate records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89138" y="2923664"/>
            <a:ext cx="2683262" cy="3287951"/>
          </a:xfrm>
          <a:prstGeom prst="roundRect">
            <a:avLst/>
          </a:prstGeom>
          <a:solidFill>
            <a:srgbClr val="00B0F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Noisy</a:t>
            </a:r>
          </a:p>
          <a:p>
            <a:pPr algn="ctr"/>
            <a:endParaRPr lang="en-US" sz="2400" b="1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Containing Errors</a:t>
            </a:r>
          </a:p>
          <a:p>
            <a:pPr marL="285750" indent="-285750" algn="ctr"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latin typeface="Apple Chancery" charset="0"/>
                <a:ea typeface="Apple Chancery" charset="0"/>
                <a:cs typeface="Apple Chancery" charset="0"/>
              </a:rPr>
              <a:t>Salary = -$1000</a:t>
            </a:r>
          </a:p>
          <a:p>
            <a:pPr marL="285750" indent="-285750" algn="ctr">
              <a:buFont typeface="Arial" charset="0"/>
              <a:buChar char="•"/>
            </a:pPr>
            <a:endParaRPr lang="en-US" b="1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Containing Outliers</a:t>
            </a:r>
            <a:endParaRPr lang="en-US" dirty="0" smtClean="0"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75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Quality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303342" y="1919032"/>
            <a:ext cx="7646276" cy="822960"/>
          </a:xfrm>
          <a:prstGeom prst="round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Reliable Models are built on top of High Quality Data</a:t>
            </a:r>
            <a:endParaRPr lang="en-US" sz="24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331" y="2923663"/>
            <a:ext cx="2972131" cy="328349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83211" y="3804729"/>
            <a:ext cx="2394120" cy="1277007"/>
          </a:xfrm>
          <a:prstGeom prst="rightArrow">
            <a:avLst/>
          </a:prstGeom>
          <a:solidFill>
            <a:srgbClr val="92D050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Quality Metrics</a:t>
            </a:r>
            <a:endParaRPr lang="en-US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538" y="2941148"/>
            <a:ext cx="3446091" cy="3004170"/>
          </a:xfrm>
          <a:prstGeom prst="rect">
            <a:avLst/>
          </a:prstGeom>
        </p:spPr>
      </p:pic>
      <p:sp>
        <p:nvSpPr>
          <p:cNvPr id="12" name="Left Arrow 11"/>
          <p:cNvSpPr/>
          <p:nvPr/>
        </p:nvSpPr>
        <p:spPr>
          <a:xfrm>
            <a:off x="9675629" y="3431314"/>
            <a:ext cx="2346482" cy="2023839"/>
          </a:xfrm>
          <a:prstGeom prst="leftArrow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Potential Quality </a:t>
            </a: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89721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Consistency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97280" y="2329504"/>
            <a:ext cx="55242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pple Chancery" charset="0"/>
                <a:ea typeface="Apple Chancery" charset="0"/>
                <a:cs typeface="Apple Chancery" charset="0"/>
              </a:rPr>
              <a:t>Refers to the usability of </a:t>
            </a:r>
            <a:r>
              <a:rPr lang="en-US" sz="2800" dirty="0" smtClean="0">
                <a:latin typeface="Apple Chancery" charset="0"/>
                <a:ea typeface="Apple Chancery" charset="0"/>
                <a:cs typeface="Apple Chancery" charset="0"/>
              </a:rPr>
              <a:t>data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latin typeface="Apple Chancery" charset="0"/>
              <a:ea typeface="Apple Chancery" charset="0"/>
              <a:cs typeface="Apple Chancery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Apple Chancery" charset="0"/>
                <a:ea typeface="Apple Chancery" charset="0"/>
                <a:cs typeface="Apple Chancery" charset="0"/>
              </a:rPr>
              <a:t>Requires measures to prevent</a:t>
            </a:r>
          </a:p>
          <a:p>
            <a:pPr marL="914400" lvl="1" indent="-457200">
              <a:buFont typeface="Wingdings" charset="2"/>
              <a:buChar char="ü"/>
            </a:pPr>
            <a:r>
              <a:rPr lang="en-US" sz="2400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Corrupted files</a:t>
            </a:r>
          </a:p>
          <a:p>
            <a:pPr marL="914400" lvl="1" indent="-457200">
              <a:buFont typeface="Wingdings" charset="2"/>
              <a:buChar char="ü"/>
            </a:pPr>
            <a:r>
              <a:rPr lang="en-US" sz="2400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Incomplete records</a:t>
            </a:r>
          </a:p>
          <a:p>
            <a:pPr marL="914400" lvl="1" indent="-457200">
              <a:buFont typeface="Wingdings" charset="2"/>
              <a:buChar char="ü"/>
            </a:pPr>
            <a:r>
              <a:rPr lang="en-US" sz="2400" dirty="0">
                <a:solidFill>
                  <a:srgbClr val="0070C0"/>
                </a:solidFill>
                <a:latin typeface="Apple Chancery" charset="0"/>
                <a:ea typeface="Apple Chancery" charset="0"/>
                <a:cs typeface="Apple Chancery" charset="0"/>
              </a:rPr>
              <a:t>Incomplete transactions (such as due to a system failure)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933" y="2329504"/>
            <a:ext cx="4998838" cy="326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2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Referential Integrity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015" y="2733033"/>
            <a:ext cx="4283735" cy="345842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303342" y="1807125"/>
            <a:ext cx="7646276" cy="822960"/>
          </a:xfrm>
          <a:prstGeom prst="round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Data Integrity refers to accuracy &amp; reliability</a:t>
            </a:r>
            <a:endParaRPr lang="en-US" sz="24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72" y="3090479"/>
            <a:ext cx="4089369" cy="234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2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Bias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440" y="2451443"/>
            <a:ext cx="4786805" cy="37536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72" y="2451443"/>
            <a:ext cx="2654300" cy="36576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261241" y="1807125"/>
            <a:ext cx="8688377" cy="494641"/>
          </a:xfrm>
          <a:prstGeom prst="round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Usually a result of systematic error in sampling</a:t>
            </a:r>
            <a:endParaRPr lang="en-US" sz="24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159766" y="2792965"/>
            <a:ext cx="2862344" cy="2472717"/>
          </a:xfrm>
          <a:prstGeom prst="round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 smtClean="0">
                <a:solidFill>
                  <a:srgbClr val="00B050"/>
                </a:solidFill>
                <a:latin typeface="Apple Chancery" charset="0"/>
                <a:ea typeface="Apple Chancery" charset="0"/>
                <a:cs typeface="Apple Chancery" charset="0"/>
              </a:rPr>
              <a:t>Fixes</a:t>
            </a:r>
          </a:p>
          <a:p>
            <a:pPr algn="ctr"/>
            <a:endParaRPr lang="en-US" sz="2000" b="1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Get better, more Representative Samples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Aggregate Data with new factors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  <a:p>
            <a:pPr algn="ctr"/>
            <a:endParaRPr lang="en-US" sz="2000" dirty="0" smtClean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75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Confirmation Bias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5" t="24590" r="6334" b="24553"/>
          <a:stretch/>
        </p:blipFill>
        <p:spPr>
          <a:xfrm>
            <a:off x="9788576" y="104931"/>
            <a:ext cx="2233535" cy="1364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234" y="2521387"/>
            <a:ext cx="7518342" cy="256876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261241" y="1807125"/>
            <a:ext cx="8688377" cy="494641"/>
          </a:xfrm>
          <a:prstGeom prst="round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Preferential search for evidence that confirms our conclusion</a:t>
            </a:r>
            <a:endParaRPr lang="en-US" sz="2400" dirty="0">
              <a:solidFill>
                <a:schemeClr val="tx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55390" y="5090154"/>
            <a:ext cx="2970223" cy="1204682"/>
          </a:xfrm>
          <a:prstGeom prst="roundRect">
            <a:avLst/>
          </a:prstGeom>
          <a:solidFill>
            <a:srgbClr val="00B0F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Where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Data Collection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Analysis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Interpretation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55486" y="5090154"/>
            <a:ext cx="2970223" cy="1204682"/>
          </a:xfrm>
          <a:prstGeom prst="roundRect">
            <a:avLst/>
          </a:prstGeom>
          <a:solidFill>
            <a:srgbClr val="7030A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Why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Consciously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Unconsciously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755582" y="5090154"/>
            <a:ext cx="2970223" cy="1204682"/>
          </a:xfrm>
          <a:prstGeom prst="round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Apple Chancery" charset="0"/>
                <a:ea typeface="Apple Chancery" charset="0"/>
                <a:cs typeface="Apple Chancery" charset="0"/>
              </a:rPr>
              <a:t>How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Overfitting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Cherry Picking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</a:rPr>
              <a:t>Groupthink</a:t>
            </a:r>
          </a:p>
        </p:txBody>
      </p:sp>
    </p:spTree>
    <p:extLst>
      <p:ext uri="{BB962C8B-B14F-4D97-AF65-F5344CB8AC3E}">
        <p14:creationId xmlns:p14="http://schemas.microsoft.com/office/powerpoint/2010/main" val="97868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Retrospect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7484</TotalTime>
  <Words>796</Words>
  <Application>Microsoft Macintosh PowerPoint</Application>
  <PresentationFormat>Widescreen</PresentationFormat>
  <Paragraphs>205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American Typewriter</vt:lpstr>
      <vt:lpstr>Apple Chancery</vt:lpstr>
      <vt:lpstr>Calibri</vt:lpstr>
      <vt:lpstr>Calibri Light</vt:lpstr>
      <vt:lpstr>Mangal</vt:lpstr>
      <vt:lpstr>Wingdings</vt:lpstr>
      <vt:lpstr>Arial</vt:lpstr>
      <vt:lpstr>Retrospect</vt:lpstr>
      <vt:lpstr>Data and Statistics</vt:lpstr>
      <vt:lpstr>Ultimate Goal of a Data Scientist</vt:lpstr>
      <vt:lpstr>Problem-Solving Critical Thinking</vt:lpstr>
      <vt:lpstr>Data Quality Issues</vt:lpstr>
      <vt:lpstr>Data Quality</vt:lpstr>
      <vt:lpstr>Data Consistency</vt:lpstr>
      <vt:lpstr>Data Referential Integrity</vt:lpstr>
      <vt:lpstr>Sampling Bias</vt:lpstr>
      <vt:lpstr>Confirmation Bias</vt:lpstr>
      <vt:lpstr>Handling Incomplete Data</vt:lpstr>
      <vt:lpstr>Handling Noisy Data</vt:lpstr>
      <vt:lpstr>Handling Redundant Data</vt:lpstr>
      <vt:lpstr>Handling Imbalanced Class Data</vt:lpstr>
      <vt:lpstr>Who is a Data Scientist?</vt:lpstr>
      <vt:lpstr>Sample vs Population</vt:lpstr>
      <vt:lpstr>Language of Statistics – Null Hypothesis</vt:lpstr>
      <vt:lpstr>Language of Statistics- Z Score</vt:lpstr>
      <vt:lpstr>Language of Statistics – P Value</vt:lpstr>
      <vt:lpstr>Language of Statistics – T test</vt:lpstr>
      <vt:lpstr>Central Limit theorem</vt:lpstr>
      <vt:lpstr>Law of Large Numbers</vt:lpstr>
      <vt:lpstr>Law of Small Numbers</vt:lpstr>
      <vt:lpstr>Bias Variance Problem</vt:lpstr>
      <vt:lpstr>Bias Variance Problem</vt:lpstr>
      <vt:lpstr>Regularization</vt:lpstr>
      <vt:lpstr>Last Slide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Rohit Padebettu</dc:creator>
  <cp:lastModifiedBy>Rohit Padebettu</cp:lastModifiedBy>
  <cp:revision>225</cp:revision>
  <dcterms:created xsi:type="dcterms:W3CDTF">2017-05-14T13:41:10Z</dcterms:created>
  <dcterms:modified xsi:type="dcterms:W3CDTF">2017-08-20T05:02:01Z</dcterms:modified>
</cp:coreProperties>
</file>